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70" r:id="rId4"/>
    <p:sldId id="271" r:id="rId5"/>
    <p:sldId id="278" r:id="rId6"/>
    <p:sldId id="272" r:id="rId7"/>
    <p:sldId id="274" r:id="rId8"/>
    <p:sldId id="273" r:id="rId9"/>
    <p:sldId id="27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02"/>
    <p:restoredTop sz="94643"/>
  </p:normalViewPr>
  <p:slideViewPr>
    <p:cSldViewPr snapToGrid="0" snapToObjects="1">
      <p:cViewPr>
        <p:scale>
          <a:sx n="86" d="100"/>
          <a:sy n="86" d="100"/>
        </p:scale>
        <p:origin x="14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5A503-8043-8C4D-B9C9-5F8A1BBE48FE}" type="datetimeFigureOut">
              <a:rPr lang="nl-NL" smtClean="0"/>
              <a:t>25-04-18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997AC-7A3D-1A45-B123-DBB9770DD71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42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EF6E-359C-4CE4-A9E1-37808548A451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F73F6-1893-4D7D-9FF5-85734EB97FF3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C8FEE-4F73-4E53-8070-832316C0965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CF52-5EBD-4338-9163-E6D5F6D360E9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22898-9819-4422-A7A0-2E1A1B0A9702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461F-56C5-4D07-953F-6A54332101A1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39D7-CA3F-4DBD-ADAF-1A2CB5D21B54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CC97-C969-4235-A776-9F07F0C67D2F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8871-CA30-440C-9012-258EC825911A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752D-8C33-4BDC-98A5-E7706F2CB5D0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367E7B0-E006-4F8C-BAD8-08904BA249BD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Klikken om de titelstijl van het model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0140-A029-4FBC-8A94-B1BC44C5376C}" type="datetime1">
              <a:rPr lang="en-US" smtClean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microsoft.com/office/2007/relationships/hdphoto" Target="../media/hdphoto1.wdp"/><Relationship Id="rId9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81687" y="832278"/>
            <a:ext cx="8637073" cy="2541431"/>
          </a:xfrm>
        </p:spPr>
        <p:txBody>
          <a:bodyPr/>
          <a:lstStyle/>
          <a:p>
            <a:r>
              <a:rPr lang="nl-NL" dirty="0" err="1"/>
              <a:t>Woodified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329729" y="3576175"/>
            <a:ext cx="6718944" cy="977621"/>
          </a:xfrm>
        </p:spPr>
        <p:txBody>
          <a:bodyPr/>
          <a:lstStyle/>
          <a:p>
            <a:r>
              <a:rPr lang="nl-NL" dirty="0"/>
              <a:t>Yannick De </a:t>
            </a:r>
            <a:r>
              <a:rPr lang="nl-NL" dirty="0" err="1"/>
              <a:t>gendt</a:t>
            </a:r>
            <a:r>
              <a:rPr lang="nl-NL" dirty="0"/>
              <a:t>, Lennert De </a:t>
            </a:r>
            <a:r>
              <a:rPr lang="nl-NL" dirty="0" err="1"/>
              <a:t>Roeck</a:t>
            </a:r>
            <a:r>
              <a:rPr lang="nl-NL" dirty="0"/>
              <a:t>, Cedric </a:t>
            </a:r>
            <a:r>
              <a:rPr lang="nl-NL" dirty="0" err="1"/>
              <a:t>Plouvier</a:t>
            </a:r>
            <a:r>
              <a:rPr lang="nl-NL" dirty="0"/>
              <a:t>, </a:t>
            </a:r>
          </a:p>
          <a:p>
            <a:r>
              <a:rPr lang="nl-NL" dirty="0"/>
              <a:t>Julien Van </a:t>
            </a:r>
            <a:r>
              <a:rPr lang="nl-NL" dirty="0" err="1"/>
              <a:t>Rhienen</a:t>
            </a:r>
            <a:r>
              <a:rPr lang="nl-NL" dirty="0"/>
              <a:t> , Jef Vlaminckx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1C8E439-F4D2-1D4C-B455-6A83CE78EA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8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" t="33959" r="-1235" b="34166"/>
          <a:stretch/>
        </p:blipFill>
        <p:spPr>
          <a:xfrm>
            <a:off x="-1" y="-28434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promofilmke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pic>
        <p:nvPicPr>
          <p:cNvPr id="7" name="video-1522153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19829" y="2034831"/>
            <a:ext cx="6880331" cy="38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0" y="-138041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Unique </a:t>
            </a:r>
            <a:r>
              <a:rPr lang="nl-NL" dirty="0" err="1"/>
              <a:t>selling</a:t>
            </a:r>
            <a:r>
              <a:rPr lang="nl-NL" dirty="0"/>
              <a:t> point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nl-BE" dirty="0"/>
              <a:t>Geen stroom of batterij</a:t>
            </a:r>
          </a:p>
          <a:p>
            <a:pPr marL="0" indent="0" fontAlgn="base">
              <a:buNone/>
            </a:pPr>
            <a:endParaRPr lang="nl-BE" dirty="0"/>
          </a:p>
          <a:p>
            <a:pPr fontAlgn="base"/>
            <a:r>
              <a:rPr lang="nl-BE" dirty="0"/>
              <a:t>Goedkoop</a:t>
            </a:r>
          </a:p>
          <a:p>
            <a:pPr marL="0" indent="0" fontAlgn="base">
              <a:buNone/>
            </a:pPr>
            <a:endParaRPr lang="nl-BE" dirty="0"/>
          </a:p>
          <a:p>
            <a:pPr fontAlgn="base"/>
            <a:r>
              <a:rPr lang="nl-BE" dirty="0"/>
              <a:t>Makkelijk mee te nemen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3843" y="-10171"/>
            <a:ext cx="1629379" cy="1629379"/>
          </a:xfrm>
          <a:prstGeom prst="rect">
            <a:avLst/>
          </a:prstGeom>
        </p:spPr>
      </p:pic>
      <p:pic>
        <p:nvPicPr>
          <p:cNvPr id="7" name="picture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9" b="96919" l="9901" r="897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76" y="3598863"/>
            <a:ext cx="1457325" cy="2029460"/>
          </a:xfrm>
          <a:prstGeom prst="rect">
            <a:avLst/>
          </a:prstGeom>
        </p:spPr>
      </p:pic>
      <p:pic>
        <p:nvPicPr>
          <p:cNvPr id="8" name="picture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41" y="3312570"/>
            <a:ext cx="3886962" cy="236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16242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Huidige financiën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grpSp>
        <p:nvGrpSpPr>
          <p:cNvPr id="31" name="Groep 30">
            <a:extLst>
              <a:ext uri="{FF2B5EF4-FFF2-40B4-BE49-F238E27FC236}">
                <a16:creationId xmlns:a16="http://schemas.microsoft.com/office/drawing/2014/main" id="{5931A7EF-2270-DA4C-B546-B3E70AA7F76E}"/>
              </a:ext>
            </a:extLst>
          </p:cNvPr>
          <p:cNvGrpSpPr/>
          <p:nvPr/>
        </p:nvGrpSpPr>
        <p:grpSpPr>
          <a:xfrm>
            <a:off x="3492218" y="2015732"/>
            <a:ext cx="5403504" cy="3862554"/>
            <a:chOff x="4800191" y="2015732"/>
            <a:chExt cx="5403504" cy="3862554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161FE56B-8528-A844-8A97-0C68732B51DD}"/>
                </a:ext>
              </a:extLst>
            </p:cNvPr>
            <p:cNvSpPr/>
            <p:nvPr/>
          </p:nvSpPr>
          <p:spPr>
            <a:xfrm>
              <a:off x="6564086" y="2015732"/>
              <a:ext cx="1567543" cy="3862554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cxnSp>
          <p:nvCxnSpPr>
            <p:cNvPr id="16" name="Rechte verbindingslijn 15">
              <a:extLst>
                <a:ext uri="{FF2B5EF4-FFF2-40B4-BE49-F238E27FC236}">
                  <a16:creationId xmlns:a16="http://schemas.microsoft.com/office/drawing/2014/main" id="{900E724F-89A4-2A4A-869B-A947FEC062ED}"/>
                </a:ext>
              </a:extLst>
            </p:cNvPr>
            <p:cNvCxnSpPr/>
            <p:nvPr/>
          </p:nvCxnSpPr>
          <p:spPr>
            <a:xfrm>
              <a:off x="6564086" y="4069509"/>
              <a:ext cx="158387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6">
              <a:extLst>
                <a:ext uri="{FF2B5EF4-FFF2-40B4-BE49-F238E27FC236}">
                  <a16:creationId xmlns:a16="http://schemas.microsoft.com/office/drawing/2014/main" id="{8FFEA68A-10CF-674D-A07D-E44EBFA1774E}"/>
                </a:ext>
              </a:extLst>
            </p:cNvPr>
            <p:cNvCxnSpPr/>
            <p:nvPr/>
          </p:nvCxnSpPr>
          <p:spPr>
            <a:xfrm>
              <a:off x="6547757" y="3741038"/>
              <a:ext cx="158387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4517C50F-AD9C-9840-AA25-40AD562F5F1A}"/>
                </a:ext>
              </a:extLst>
            </p:cNvPr>
            <p:cNvSpPr/>
            <p:nvPr/>
          </p:nvSpPr>
          <p:spPr>
            <a:xfrm>
              <a:off x="6564086" y="4069509"/>
              <a:ext cx="1567543" cy="1808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7963A4F9-A86F-624F-BB7A-D5124BA22B41}"/>
                </a:ext>
              </a:extLst>
            </p:cNvPr>
            <p:cNvSpPr/>
            <p:nvPr/>
          </p:nvSpPr>
          <p:spPr>
            <a:xfrm>
              <a:off x="6564086" y="3741038"/>
              <a:ext cx="1567543" cy="32847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7BA6AA7C-56BD-5F4A-A983-9F7754D6BD46}"/>
                </a:ext>
              </a:extLst>
            </p:cNvPr>
            <p:cNvSpPr txBox="1"/>
            <p:nvPr/>
          </p:nvSpPr>
          <p:spPr>
            <a:xfrm>
              <a:off x="7102931" y="4620989"/>
              <a:ext cx="604155" cy="37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7,80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DA7E8F8E-01E4-8B4E-91C9-27ACF6700047}"/>
                </a:ext>
              </a:extLst>
            </p:cNvPr>
            <p:cNvSpPr txBox="1"/>
            <p:nvPr/>
          </p:nvSpPr>
          <p:spPr>
            <a:xfrm>
              <a:off x="7092044" y="3728354"/>
              <a:ext cx="604155" cy="37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1,02</a:t>
              </a:r>
            </a:p>
          </p:txBody>
        </p: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8A029303-77E0-0741-813A-1BA13AE78829}"/>
                </a:ext>
              </a:extLst>
            </p:cNvPr>
            <p:cNvSpPr txBox="1"/>
            <p:nvPr/>
          </p:nvSpPr>
          <p:spPr>
            <a:xfrm>
              <a:off x="7081157" y="2705099"/>
              <a:ext cx="604155" cy="37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6,18</a:t>
              </a:r>
            </a:p>
          </p:txBody>
        </p:sp>
        <p:sp>
          <p:nvSpPr>
            <p:cNvPr id="24" name="Rechteraccolade 23">
              <a:extLst>
                <a:ext uri="{FF2B5EF4-FFF2-40B4-BE49-F238E27FC236}">
                  <a16:creationId xmlns:a16="http://schemas.microsoft.com/office/drawing/2014/main" id="{E1900ABD-BD8D-294F-92D8-DA34F0CAE650}"/>
                </a:ext>
              </a:extLst>
            </p:cNvPr>
            <p:cNvSpPr/>
            <p:nvPr/>
          </p:nvSpPr>
          <p:spPr>
            <a:xfrm>
              <a:off x="8343900" y="2015732"/>
              <a:ext cx="408214" cy="3862554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5" name="Tekstvak 24">
              <a:extLst>
                <a:ext uri="{FF2B5EF4-FFF2-40B4-BE49-F238E27FC236}">
                  <a16:creationId xmlns:a16="http://schemas.microsoft.com/office/drawing/2014/main" id="{0E00C91C-EE87-1646-964F-372B3EE81CE2}"/>
                </a:ext>
              </a:extLst>
            </p:cNvPr>
            <p:cNvSpPr txBox="1"/>
            <p:nvPr/>
          </p:nvSpPr>
          <p:spPr>
            <a:xfrm>
              <a:off x="8784783" y="3739252"/>
              <a:ext cx="1418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Verkoopprijs</a:t>
              </a:r>
            </a:p>
          </p:txBody>
        </p:sp>
        <p:sp>
          <p:nvSpPr>
            <p:cNvPr id="26" name="Linkeraccolade 25">
              <a:extLst>
                <a:ext uri="{FF2B5EF4-FFF2-40B4-BE49-F238E27FC236}">
                  <a16:creationId xmlns:a16="http://schemas.microsoft.com/office/drawing/2014/main" id="{397BAA64-5A55-394C-9B6A-D14210B0199B}"/>
                </a:ext>
              </a:extLst>
            </p:cNvPr>
            <p:cNvSpPr/>
            <p:nvPr/>
          </p:nvSpPr>
          <p:spPr>
            <a:xfrm>
              <a:off x="5861957" y="3728354"/>
              <a:ext cx="457200" cy="214993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998C6361-1DD4-464D-B371-1C68DC33D994}"/>
                </a:ext>
              </a:extLst>
            </p:cNvPr>
            <p:cNvSpPr txBox="1"/>
            <p:nvPr/>
          </p:nvSpPr>
          <p:spPr>
            <a:xfrm>
              <a:off x="4800191" y="4598835"/>
              <a:ext cx="1045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Kostprijs</a:t>
              </a:r>
            </a:p>
          </p:txBody>
        </p:sp>
        <p:sp>
          <p:nvSpPr>
            <p:cNvPr id="28" name="Linkeraccolade 27">
              <a:extLst>
                <a:ext uri="{FF2B5EF4-FFF2-40B4-BE49-F238E27FC236}">
                  <a16:creationId xmlns:a16="http://schemas.microsoft.com/office/drawing/2014/main" id="{96B8403A-35E0-7F4E-A4AB-4397AD6607E9}"/>
                </a:ext>
              </a:extLst>
            </p:cNvPr>
            <p:cNvSpPr/>
            <p:nvPr/>
          </p:nvSpPr>
          <p:spPr>
            <a:xfrm>
              <a:off x="5883726" y="2035619"/>
              <a:ext cx="435431" cy="1703633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4E3FC8B0-B6B2-1540-946B-8E62F208E059}"/>
                </a:ext>
              </a:extLst>
            </p:cNvPr>
            <p:cNvSpPr txBox="1"/>
            <p:nvPr/>
          </p:nvSpPr>
          <p:spPr>
            <a:xfrm>
              <a:off x="5096603" y="2678663"/>
              <a:ext cx="765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Winst</a:t>
              </a:r>
            </a:p>
          </p:txBody>
        </p:sp>
      </p:grpSp>
      <p:sp>
        <p:nvSpPr>
          <p:cNvPr id="32" name="Rechthoek 31">
            <a:extLst>
              <a:ext uri="{FF2B5EF4-FFF2-40B4-BE49-F238E27FC236}">
                <a16:creationId xmlns:a16="http://schemas.microsoft.com/office/drawing/2014/main" id="{ADAFF99A-EF0A-F548-A7EE-0D118EF6EEE3}"/>
              </a:ext>
            </a:extLst>
          </p:cNvPr>
          <p:cNvSpPr/>
          <p:nvPr/>
        </p:nvSpPr>
        <p:spPr>
          <a:xfrm>
            <a:off x="1658107" y="4835686"/>
            <a:ext cx="341476" cy="321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B32D926F-31C6-C547-8CA2-9577FE8066D8}"/>
              </a:ext>
            </a:extLst>
          </p:cNvPr>
          <p:cNvSpPr/>
          <p:nvPr/>
        </p:nvSpPr>
        <p:spPr>
          <a:xfrm>
            <a:off x="1658108" y="4322508"/>
            <a:ext cx="341476" cy="29848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7354F3B-A0B1-204C-B567-D25ED3FEA1F1}"/>
              </a:ext>
            </a:extLst>
          </p:cNvPr>
          <p:cNvSpPr txBox="1"/>
          <p:nvPr/>
        </p:nvSpPr>
        <p:spPr>
          <a:xfrm>
            <a:off x="2128603" y="4292528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Hout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C5E506-A238-EE4A-ACFA-E46D30F50CF6}"/>
              </a:ext>
            </a:extLst>
          </p:cNvPr>
          <p:cNvSpPr txBox="1"/>
          <p:nvPr/>
        </p:nvSpPr>
        <p:spPr>
          <a:xfrm>
            <a:off x="2146093" y="4789698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Frezen</a:t>
            </a:r>
          </a:p>
        </p:txBody>
      </p:sp>
    </p:spTree>
    <p:extLst>
      <p:ext uri="{BB962C8B-B14F-4D97-AF65-F5344CB8AC3E}">
        <p14:creationId xmlns:p14="http://schemas.microsoft.com/office/powerpoint/2010/main" val="270342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16242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Huidige financiën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sp>
        <p:nvSpPr>
          <p:cNvPr id="35" name="Tekstvak 34">
            <a:extLst>
              <a:ext uri="{FF2B5EF4-FFF2-40B4-BE49-F238E27FC236}">
                <a16:creationId xmlns:a16="http://schemas.microsoft.com/office/drawing/2014/main" id="{7CC5E506-A238-EE4A-ACFA-E46D30F50CF6}"/>
              </a:ext>
            </a:extLst>
          </p:cNvPr>
          <p:cNvSpPr txBox="1"/>
          <p:nvPr/>
        </p:nvSpPr>
        <p:spPr>
          <a:xfrm>
            <a:off x="2146093" y="4789698"/>
            <a:ext cx="109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47D5087-011A-064F-AFC7-A0220CB90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375" y="2015732"/>
            <a:ext cx="5588832" cy="39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28434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Huidig business 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grpSp>
        <p:nvGrpSpPr>
          <p:cNvPr id="7" name="Group 1">
            <a:extLst>
              <a:ext uri="{FF2B5EF4-FFF2-40B4-BE49-F238E27FC236}">
                <a16:creationId xmlns:a16="http://schemas.microsoft.com/office/drawing/2014/main" id="{5A64D5D5-8848-054E-88CE-DCFB1753301D}"/>
              </a:ext>
            </a:extLst>
          </p:cNvPr>
          <p:cNvGrpSpPr/>
          <p:nvPr/>
        </p:nvGrpSpPr>
        <p:grpSpPr>
          <a:xfrm>
            <a:off x="2153982" y="2162043"/>
            <a:ext cx="7267003" cy="3615944"/>
            <a:chOff x="3071813" y="1341438"/>
            <a:chExt cx="6905625" cy="3387725"/>
          </a:xfrm>
        </p:grpSpPr>
        <p:grpSp>
          <p:nvGrpSpPr>
            <p:cNvPr id="8" name="Group 45">
              <a:extLst>
                <a:ext uri="{FF2B5EF4-FFF2-40B4-BE49-F238E27FC236}">
                  <a16:creationId xmlns:a16="http://schemas.microsoft.com/office/drawing/2014/main" id="{E6EE3D9B-55A3-094D-8FF9-AACA1126F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7438" y="3500438"/>
              <a:ext cx="857250" cy="766762"/>
              <a:chOff x="2176" y="2208"/>
              <a:chExt cx="768" cy="688"/>
            </a:xfrm>
          </p:grpSpPr>
          <p:pic>
            <p:nvPicPr>
              <p:cNvPr id="45" name="Picture 11">
                <a:extLst>
                  <a:ext uri="{FF2B5EF4-FFF2-40B4-BE49-F238E27FC236}">
                    <a16:creationId xmlns:a16="http://schemas.microsoft.com/office/drawing/2014/main" id="{42AAFD28-F12E-2743-9290-D773A8ED1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4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22">
                <a:extLst>
                  <a:ext uri="{FF2B5EF4-FFF2-40B4-BE49-F238E27FC236}">
                    <a16:creationId xmlns:a16="http://schemas.microsoft.com/office/drawing/2014/main" id="{E590ABC0-4E4B-E74D-B05B-593B9E2A6D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76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Woodified</a:t>
                </a:r>
              </a:p>
            </p:txBody>
          </p:sp>
        </p:grpSp>
        <p:grpSp>
          <p:nvGrpSpPr>
            <p:cNvPr id="9" name="Group 42">
              <a:extLst>
                <a:ext uri="{FF2B5EF4-FFF2-40B4-BE49-F238E27FC236}">
                  <a16:creationId xmlns:a16="http://schemas.microsoft.com/office/drawing/2014/main" id="{29A31FA4-504D-C947-AAE8-1392BC5DF7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1813" y="3500438"/>
              <a:ext cx="857250" cy="766762"/>
              <a:chOff x="4624" y="2208"/>
              <a:chExt cx="768" cy="688"/>
            </a:xfrm>
          </p:grpSpPr>
          <p:pic>
            <p:nvPicPr>
              <p:cNvPr id="43" name="Picture 13">
                <a:extLst>
                  <a:ext uri="{FF2B5EF4-FFF2-40B4-BE49-F238E27FC236}">
                    <a16:creationId xmlns:a16="http://schemas.microsoft.com/office/drawing/2014/main" id="{03003B19-91A9-0C4A-9443-B8522959E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2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TextBox 24">
                <a:extLst>
                  <a:ext uri="{FF2B5EF4-FFF2-40B4-BE49-F238E27FC236}">
                    <a16:creationId xmlns:a16="http://schemas.microsoft.com/office/drawing/2014/main" id="{CE02593E-3240-994E-83B4-42410EF79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24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 dirty="0">
                    <a:solidFill>
                      <a:srgbClr val="0D0D0D"/>
                    </a:solidFill>
                  </a:rPr>
                  <a:t>Martens </a:t>
                </a:r>
                <a:r>
                  <a:rPr lang="en-US" altLang="nl-BE" sz="800" dirty="0" err="1">
                    <a:solidFill>
                      <a:srgbClr val="0D0D0D"/>
                    </a:solidFill>
                  </a:rPr>
                  <a:t>hout</a:t>
                </a:r>
                <a:endParaRPr lang="en-US" altLang="nl-BE" sz="800" dirty="0">
                  <a:solidFill>
                    <a:srgbClr val="0D0D0D"/>
                  </a:solidFill>
                </a:endParaRPr>
              </a:p>
            </p:txBody>
          </p:sp>
        </p:grpSp>
        <p:grpSp>
          <p:nvGrpSpPr>
            <p:cNvPr id="10" name="Group 43">
              <a:extLst>
                <a:ext uri="{FF2B5EF4-FFF2-40B4-BE49-F238E27FC236}">
                  <a16:creationId xmlns:a16="http://schemas.microsoft.com/office/drawing/2014/main" id="{BD17AEAB-3497-0B45-9AB6-35E88F6A5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0188" y="3500438"/>
              <a:ext cx="857250" cy="766762"/>
              <a:chOff x="3808" y="2208"/>
              <a:chExt cx="768" cy="688"/>
            </a:xfrm>
          </p:grpSpPr>
          <p:pic>
            <p:nvPicPr>
              <p:cNvPr id="41" name="Picture 12">
                <a:extLst>
                  <a:ext uri="{FF2B5EF4-FFF2-40B4-BE49-F238E27FC236}">
                    <a16:creationId xmlns:a16="http://schemas.microsoft.com/office/drawing/2014/main" id="{3C53D1A3-B385-6F40-8773-DB565F619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6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TextBox 23">
                <a:extLst>
                  <a:ext uri="{FF2B5EF4-FFF2-40B4-BE49-F238E27FC236}">
                    <a16:creationId xmlns:a16="http://schemas.microsoft.com/office/drawing/2014/main" id="{B15DA372-B3B8-CB44-8794-AEEBCF77A7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8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Consumer</a:t>
                </a:r>
              </a:p>
            </p:txBody>
          </p:sp>
        </p:grpSp>
        <p:cxnSp>
          <p:nvCxnSpPr>
            <p:cNvPr id="11" name="Curved Connector 16">
              <a:extLst>
                <a:ext uri="{FF2B5EF4-FFF2-40B4-BE49-F238E27FC236}">
                  <a16:creationId xmlns:a16="http://schemas.microsoft.com/office/drawing/2014/main" id="{F3CF05EC-659A-724D-9F5A-5BB7B1B20091}"/>
                </a:ext>
              </a:extLst>
            </p:cNvPr>
            <p:cNvCxnSpPr/>
            <p:nvPr/>
          </p:nvCxnSpPr>
          <p:spPr>
            <a:xfrm>
              <a:off x="3935414" y="3716338"/>
              <a:ext cx="223202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6">
              <a:extLst>
                <a:ext uri="{FF2B5EF4-FFF2-40B4-BE49-F238E27FC236}">
                  <a16:creationId xmlns:a16="http://schemas.microsoft.com/office/drawing/2014/main" id="{A06CF652-419E-1D4A-90D3-9C67B59AF893}"/>
                </a:ext>
              </a:extLst>
            </p:cNvPr>
            <p:cNvCxnSpPr/>
            <p:nvPr/>
          </p:nvCxnSpPr>
          <p:spPr>
            <a:xfrm>
              <a:off x="6816725" y="2133600"/>
              <a:ext cx="0" cy="1366838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6">
              <a:extLst>
                <a:ext uri="{FF2B5EF4-FFF2-40B4-BE49-F238E27FC236}">
                  <a16:creationId xmlns:a16="http://schemas.microsoft.com/office/drawing/2014/main" id="{58AC0188-B646-704F-9EB1-953E4816113D}"/>
                </a:ext>
              </a:extLst>
            </p:cNvPr>
            <p:cNvCxnSpPr>
              <a:stCxn id="46" idx="1"/>
              <a:endCxn id="44" idx="3"/>
            </p:cNvCxnSpPr>
            <p:nvPr/>
          </p:nvCxnSpPr>
          <p:spPr>
            <a:xfrm flipH="1">
              <a:off x="3929064" y="4096128"/>
              <a:ext cx="223837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6">
              <a:extLst>
                <a:ext uri="{FF2B5EF4-FFF2-40B4-BE49-F238E27FC236}">
                  <a16:creationId xmlns:a16="http://schemas.microsoft.com/office/drawing/2014/main" id="{D964562E-954F-564F-9A3D-CC1B637107BA}"/>
                </a:ext>
              </a:extLst>
            </p:cNvPr>
            <p:cNvCxnSpPr/>
            <p:nvPr/>
          </p:nvCxnSpPr>
          <p:spPr>
            <a:xfrm>
              <a:off x="6959601" y="3716338"/>
              <a:ext cx="223202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6">
              <a:extLst>
                <a:ext uri="{FF2B5EF4-FFF2-40B4-BE49-F238E27FC236}">
                  <a16:creationId xmlns:a16="http://schemas.microsoft.com/office/drawing/2014/main" id="{FED2FF67-8616-9C4B-BFCC-9489FAE6916F}"/>
                </a:ext>
              </a:extLst>
            </p:cNvPr>
            <p:cNvCxnSpPr/>
            <p:nvPr/>
          </p:nvCxnSpPr>
          <p:spPr>
            <a:xfrm flipH="1">
              <a:off x="6959601" y="4076700"/>
              <a:ext cx="2239963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6">
              <a:extLst>
                <a:ext uri="{FF2B5EF4-FFF2-40B4-BE49-F238E27FC236}">
                  <a16:creationId xmlns:a16="http://schemas.microsoft.com/office/drawing/2014/main" id="{2CF6A7A8-8114-654D-A1F8-DBB6E717DFB5}"/>
                </a:ext>
              </a:extLst>
            </p:cNvPr>
            <p:cNvCxnSpPr/>
            <p:nvPr/>
          </p:nvCxnSpPr>
          <p:spPr>
            <a:xfrm flipV="1">
              <a:off x="6311900" y="2060576"/>
              <a:ext cx="0" cy="1439863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51">
              <a:extLst>
                <a:ext uri="{FF2B5EF4-FFF2-40B4-BE49-F238E27FC236}">
                  <a16:creationId xmlns:a16="http://schemas.microsoft.com/office/drawing/2014/main" id="{136903E1-AF56-1948-B156-BF1CC6B9A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0238" y="3213100"/>
              <a:ext cx="588962" cy="476250"/>
              <a:chOff x="2464" y="3408"/>
              <a:chExt cx="528" cy="427"/>
            </a:xfrm>
          </p:grpSpPr>
          <p:pic>
            <p:nvPicPr>
              <p:cNvPr id="39" name="Picture 17">
                <a:extLst>
                  <a:ext uri="{FF2B5EF4-FFF2-40B4-BE49-F238E27FC236}">
                    <a16:creationId xmlns:a16="http://schemas.microsoft.com/office/drawing/2014/main" id="{93AF77B4-7C66-D54F-B865-25B767A4B93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0">
                <a:extLst>
                  <a:ext uri="{FF2B5EF4-FFF2-40B4-BE49-F238E27FC236}">
                    <a16:creationId xmlns:a16="http://schemas.microsoft.com/office/drawing/2014/main" id="{2E2BA40D-9C86-1147-B7C8-728114700D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hout</a:t>
                </a:r>
              </a:p>
            </p:txBody>
          </p:sp>
        </p:grpSp>
        <p:grpSp>
          <p:nvGrpSpPr>
            <p:cNvPr id="18" name="Group 51">
              <a:extLst>
                <a:ext uri="{FF2B5EF4-FFF2-40B4-BE49-F238E27FC236}">
                  <a16:creationId xmlns:a16="http://schemas.microsoft.com/office/drawing/2014/main" id="{C2BE2DCA-6D8B-6D48-8097-D965E034B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9601" y="2492375"/>
              <a:ext cx="588963" cy="477838"/>
              <a:chOff x="2464" y="3408"/>
              <a:chExt cx="528" cy="427"/>
            </a:xfrm>
          </p:grpSpPr>
          <p:pic>
            <p:nvPicPr>
              <p:cNvPr id="37" name="Picture 17">
                <a:extLst>
                  <a:ext uri="{FF2B5EF4-FFF2-40B4-BE49-F238E27FC236}">
                    <a16:creationId xmlns:a16="http://schemas.microsoft.com/office/drawing/2014/main" id="{738BF0AE-2047-BC4F-9ECF-FF726352A49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0">
                <a:extLst>
                  <a:ext uri="{FF2B5EF4-FFF2-40B4-BE49-F238E27FC236}">
                    <a16:creationId xmlns:a16="http://schemas.microsoft.com/office/drawing/2014/main" id="{720EEF75-2421-2D42-961E-F7DFF5F6A5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box</a:t>
                </a:r>
              </a:p>
            </p:txBody>
          </p:sp>
        </p:grpSp>
        <p:grpSp>
          <p:nvGrpSpPr>
            <p:cNvPr id="19" name="Group 51">
              <a:extLst>
                <a:ext uri="{FF2B5EF4-FFF2-40B4-BE49-F238E27FC236}">
                  <a16:creationId xmlns:a16="http://schemas.microsoft.com/office/drawing/2014/main" id="{0233B5A3-35C8-394C-99B8-251C59774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24788" y="3213100"/>
              <a:ext cx="588962" cy="476250"/>
              <a:chOff x="2464" y="3408"/>
              <a:chExt cx="528" cy="427"/>
            </a:xfrm>
          </p:grpSpPr>
          <p:pic>
            <p:nvPicPr>
              <p:cNvPr id="35" name="Picture 17">
                <a:extLst>
                  <a:ext uri="{FF2B5EF4-FFF2-40B4-BE49-F238E27FC236}">
                    <a16:creationId xmlns:a16="http://schemas.microsoft.com/office/drawing/2014/main" id="{3EC87222-4031-3D48-B8BD-3CAA81BC675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30">
                <a:extLst>
                  <a:ext uri="{FF2B5EF4-FFF2-40B4-BE49-F238E27FC236}">
                    <a16:creationId xmlns:a16="http://schemas.microsoft.com/office/drawing/2014/main" id="{FBBC8B98-F369-024D-8A08-A232845E1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box</a:t>
                </a:r>
              </a:p>
            </p:txBody>
          </p:sp>
        </p:grpSp>
        <p:grpSp>
          <p:nvGrpSpPr>
            <p:cNvPr id="20" name="Group 51">
              <a:extLst>
                <a:ext uri="{FF2B5EF4-FFF2-40B4-BE49-F238E27FC236}">
                  <a16:creationId xmlns:a16="http://schemas.microsoft.com/office/drawing/2014/main" id="{2A248D63-70D3-C34E-9EF8-7DEC6C7E5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4201" y="2276475"/>
              <a:ext cx="588963" cy="477838"/>
              <a:chOff x="2464" y="3408"/>
              <a:chExt cx="528" cy="427"/>
            </a:xfrm>
          </p:grpSpPr>
          <p:pic>
            <p:nvPicPr>
              <p:cNvPr id="33" name="Picture 17">
                <a:extLst>
                  <a:ext uri="{FF2B5EF4-FFF2-40B4-BE49-F238E27FC236}">
                    <a16:creationId xmlns:a16="http://schemas.microsoft.com/office/drawing/2014/main" id="{613FE941-E9CE-9D43-BA9A-F3596E9EC1A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TextBox 30">
                <a:extLst>
                  <a:ext uri="{FF2B5EF4-FFF2-40B4-BE49-F238E27FC236}">
                    <a16:creationId xmlns:a16="http://schemas.microsoft.com/office/drawing/2014/main" id="{8A6E7DF7-A6A5-834C-AB2C-A9A156ECA6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hout</a:t>
                </a:r>
              </a:p>
            </p:txBody>
          </p:sp>
        </p:grpSp>
        <p:grpSp>
          <p:nvGrpSpPr>
            <p:cNvPr id="21" name="Group 50">
              <a:extLst>
                <a:ext uri="{FF2B5EF4-FFF2-40B4-BE49-F238E27FC236}">
                  <a16:creationId xmlns:a16="http://schemas.microsoft.com/office/drawing/2014/main" id="{3C0E0DF5-EB7E-2947-A3C9-20D9C443F1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7576" y="4221163"/>
              <a:ext cx="588963" cy="508000"/>
              <a:chOff x="2464" y="4320"/>
              <a:chExt cx="528" cy="457"/>
            </a:xfrm>
          </p:grpSpPr>
          <p:pic>
            <p:nvPicPr>
              <p:cNvPr id="31" name="Picture 21">
                <a:extLst>
                  <a:ext uri="{FF2B5EF4-FFF2-40B4-BE49-F238E27FC236}">
                    <a16:creationId xmlns:a16="http://schemas.microsoft.com/office/drawing/2014/main" id="{25DF5B46-5E28-CE46-8517-684D02BF03D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36">
                <a:extLst>
                  <a:ext uri="{FF2B5EF4-FFF2-40B4-BE49-F238E27FC236}">
                    <a16:creationId xmlns:a16="http://schemas.microsoft.com/office/drawing/2014/main" id="{C37070CE-B433-8943-BD97-44046099C3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22" name="Group 50">
              <a:extLst>
                <a:ext uri="{FF2B5EF4-FFF2-40B4-BE49-F238E27FC236}">
                  <a16:creationId xmlns:a16="http://schemas.microsoft.com/office/drawing/2014/main" id="{B867DC40-1E81-DA48-ABC1-BC058F07B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4200" y="2852740"/>
              <a:ext cx="503238" cy="463310"/>
              <a:chOff x="2464" y="4320"/>
              <a:chExt cx="528" cy="485"/>
            </a:xfrm>
          </p:grpSpPr>
          <p:pic>
            <p:nvPicPr>
              <p:cNvPr id="29" name="Picture 21">
                <a:extLst>
                  <a:ext uri="{FF2B5EF4-FFF2-40B4-BE49-F238E27FC236}">
                    <a16:creationId xmlns:a16="http://schemas.microsoft.com/office/drawing/2014/main" id="{1869ECA7-DEAE-054C-80D6-6B3C39E906F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36">
                <a:extLst>
                  <a:ext uri="{FF2B5EF4-FFF2-40B4-BE49-F238E27FC236}">
                    <a16:creationId xmlns:a16="http://schemas.microsoft.com/office/drawing/2014/main" id="{14DA4BF7-53BE-DC42-8D19-ABD2192FC6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23" name="Group 50">
              <a:extLst>
                <a:ext uri="{FF2B5EF4-FFF2-40B4-BE49-F238E27FC236}">
                  <a16:creationId xmlns:a16="http://schemas.microsoft.com/office/drawing/2014/main" id="{8C409994-7C08-9749-B25F-E3366C508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26" y="4221163"/>
              <a:ext cx="588963" cy="508000"/>
              <a:chOff x="2464" y="4320"/>
              <a:chExt cx="528" cy="457"/>
            </a:xfrm>
          </p:grpSpPr>
          <p:pic>
            <p:nvPicPr>
              <p:cNvPr id="27" name="Picture 21">
                <a:extLst>
                  <a:ext uri="{FF2B5EF4-FFF2-40B4-BE49-F238E27FC236}">
                    <a16:creationId xmlns:a16="http://schemas.microsoft.com/office/drawing/2014/main" id="{E50BACC7-7C8C-5A48-91E8-BA8DF9B8EC2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36">
                <a:extLst>
                  <a:ext uri="{FF2B5EF4-FFF2-40B4-BE49-F238E27FC236}">
                    <a16:creationId xmlns:a16="http://schemas.microsoft.com/office/drawing/2014/main" id="{4195FAED-6F41-6040-A6C5-69DD2F4935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F139C5E4-D8B9-5C4F-8B51-B2A3071B1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67438" y="1341438"/>
              <a:ext cx="857250" cy="768350"/>
              <a:chOff x="2992" y="2200"/>
              <a:chExt cx="768" cy="688"/>
            </a:xfrm>
          </p:grpSpPr>
          <p:pic>
            <p:nvPicPr>
              <p:cNvPr id="25" name="Picture 10">
                <a:extLst>
                  <a:ext uri="{FF2B5EF4-FFF2-40B4-BE49-F238E27FC236}">
                    <a16:creationId xmlns:a16="http://schemas.microsoft.com/office/drawing/2014/main" id="{1A162763-62ED-6745-B2DD-888ECE6A9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2" y="2200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21">
                <a:extLst>
                  <a:ext uri="{FF2B5EF4-FFF2-40B4-BE49-F238E27FC236}">
                    <a16:creationId xmlns:a16="http://schemas.microsoft.com/office/drawing/2014/main" id="{2366E058-930A-D44D-83FA-95079AE519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2" y="2658"/>
                <a:ext cx="76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 dirty="0">
                    <a:solidFill>
                      <a:srgbClr val="0D0D0D"/>
                    </a:solidFill>
                  </a:rPr>
                  <a:t>De </a:t>
                </a:r>
                <a:r>
                  <a:rPr lang="en-US" altLang="nl-BE" sz="800" dirty="0" err="1">
                    <a:solidFill>
                      <a:srgbClr val="0D0D0D"/>
                    </a:solidFill>
                  </a:rPr>
                  <a:t>Brug</a:t>
                </a:r>
                <a:endParaRPr lang="en-US" altLang="nl-BE" sz="800" dirty="0">
                  <a:solidFill>
                    <a:srgbClr val="0D0D0D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430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28434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Business model doorstart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2814253" y="2039775"/>
            <a:ext cx="5846131" cy="3952230"/>
            <a:chOff x="3071813" y="1196975"/>
            <a:chExt cx="6905625" cy="5232400"/>
          </a:xfrm>
        </p:grpSpPr>
        <p:grpSp>
          <p:nvGrpSpPr>
            <p:cNvPr id="67" name="Group 45"/>
            <p:cNvGrpSpPr>
              <a:grpSpLocks/>
            </p:cNvGrpSpPr>
            <p:nvPr/>
          </p:nvGrpSpPr>
          <p:grpSpPr bwMode="auto">
            <a:xfrm>
              <a:off x="6167438" y="3500438"/>
              <a:ext cx="857250" cy="766762"/>
              <a:chOff x="2176" y="2208"/>
              <a:chExt cx="768" cy="688"/>
            </a:xfrm>
          </p:grpSpPr>
          <p:pic>
            <p:nvPicPr>
              <p:cNvPr id="123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4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" name="TextBox 22"/>
              <p:cNvSpPr txBox="1">
                <a:spLocks noChangeArrowheads="1"/>
              </p:cNvSpPr>
              <p:nvPr/>
            </p:nvSpPr>
            <p:spPr bwMode="auto">
              <a:xfrm>
                <a:off x="2176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Woodified</a:t>
                </a:r>
              </a:p>
            </p:txBody>
          </p:sp>
        </p:grpSp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3071813" y="3500438"/>
              <a:ext cx="857250" cy="766762"/>
              <a:chOff x="4624" y="2208"/>
              <a:chExt cx="768" cy="688"/>
            </a:xfrm>
          </p:grpSpPr>
          <p:pic>
            <p:nvPicPr>
              <p:cNvPr id="121" name="Picture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2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2" name="TextBox 24"/>
              <p:cNvSpPr txBox="1">
                <a:spLocks noChangeArrowheads="1"/>
              </p:cNvSpPr>
              <p:nvPr/>
            </p:nvSpPr>
            <p:spPr bwMode="auto">
              <a:xfrm>
                <a:off x="4624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 dirty="0">
                    <a:solidFill>
                      <a:srgbClr val="0D0D0D"/>
                    </a:solidFill>
                  </a:rPr>
                  <a:t>Martens </a:t>
                </a:r>
                <a:r>
                  <a:rPr lang="en-US" altLang="nl-BE" sz="800" dirty="0" err="1">
                    <a:solidFill>
                      <a:srgbClr val="0D0D0D"/>
                    </a:solidFill>
                  </a:rPr>
                  <a:t>hout</a:t>
                </a:r>
                <a:endParaRPr lang="en-US" altLang="nl-BE" sz="800" dirty="0">
                  <a:solidFill>
                    <a:srgbClr val="0D0D0D"/>
                  </a:solidFill>
                </a:endParaRPr>
              </a:p>
            </p:txBody>
          </p:sp>
        </p:grpSp>
        <p:grpSp>
          <p:nvGrpSpPr>
            <p:cNvPr id="69" name="Group 43"/>
            <p:cNvGrpSpPr>
              <a:grpSpLocks/>
            </p:cNvGrpSpPr>
            <p:nvPr/>
          </p:nvGrpSpPr>
          <p:grpSpPr bwMode="auto">
            <a:xfrm>
              <a:off x="9120188" y="3500438"/>
              <a:ext cx="857250" cy="766762"/>
              <a:chOff x="3808" y="2208"/>
              <a:chExt cx="768" cy="688"/>
            </a:xfrm>
          </p:grpSpPr>
          <p:pic>
            <p:nvPicPr>
              <p:cNvPr id="119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6" y="2208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0" name="TextBox 23"/>
              <p:cNvSpPr txBox="1">
                <a:spLocks noChangeArrowheads="1"/>
              </p:cNvSpPr>
              <p:nvPr/>
            </p:nvSpPr>
            <p:spPr bwMode="auto">
              <a:xfrm>
                <a:off x="3808" y="2658"/>
                <a:ext cx="76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Consumer</a:t>
                </a:r>
              </a:p>
            </p:txBody>
          </p:sp>
        </p:grpSp>
        <p:cxnSp>
          <p:nvCxnSpPr>
            <p:cNvPr id="70" name="Curved Connector 16"/>
            <p:cNvCxnSpPr/>
            <p:nvPr/>
          </p:nvCxnSpPr>
          <p:spPr>
            <a:xfrm>
              <a:off x="3935414" y="3716338"/>
              <a:ext cx="223202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16"/>
            <p:cNvCxnSpPr>
              <a:stCxn id="124" idx="1"/>
              <a:endCxn id="122" idx="3"/>
            </p:cNvCxnSpPr>
            <p:nvPr/>
          </p:nvCxnSpPr>
          <p:spPr>
            <a:xfrm flipH="1">
              <a:off x="3929064" y="4096128"/>
              <a:ext cx="223837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16"/>
            <p:cNvCxnSpPr/>
            <p:nvPr/>
          </p:nvCxnSpPr>
          <p:spPr>
            <a:xfrm>
              <a:off x="6959601" y="3716338"/>
              <a:ext cx="2232025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16"/>
            <p:cNvCxnSpPr/>
            <p:nvPr/>
          </p:nvCxnSpPr>
          <p:spPr>
            <a:xfrm flipH="1">
              <a:off x="6959601" y="4076700"/>
              <a:ext cx="2239963" cy="0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51"/>
            <p:cNvGrpSpPr>
              <a:grpSpLocks/>
            </p:cNvGrpSpPr>
            <p:nvPr/>
          </p:nvGrpSpPr>
          <p:grpSpPr bwMode="auto">
            <a:xfrm>
              <a:off x="4440238" y="3213100"/>
              <a:ext cx="588962" cy="476250"/>
              <a:chOff x="2464" y="3408"/>
              <a:chExt cx="528" cy="427"/>
            </a:xfrm>
          </p:grpSpPr>
          <p:pic>
            <p:nvPicPr>
              <p:cNvPr id="117" name="Picture 17"/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" name="TextBox 30"/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hout</a:t>
                </a:r>
              </a:p>
            </p:txBody>
          </p:sp>
        </p:grpSp>
        <p:grpSp>
          <p:nvGrpSpPr>
            <p:cNvPr id="75" name="Group 51"/>
            <p:cNvGrpSpPr>
              <a:grpSpLocks/>
            </p:cNvGrpSpPr>
            <p:nvPr/>
          </p:nvGrpSpPr>
          <p:grpSpPr bwMode="auto">
            <a:xfrm>
              <a:off x="7824788" y="3213100"/>
              <a:ext cx="588962" cy="476250"/>
              <a:chOff x="2464" y="3408"/>
              <a:chExt cx="528" cy="427"/>
            </a:xfrm>
          </p:grpSpPr>
          <p:pic>
            <p:nvPicPr>
              <p:cNvPr id="115" name="Picture 17"/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6" name="TextBox 30"/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box</a:t>
                </a:r>
              </a:p>
            </p:txBody>
          </p:sp>
        </p:grpSp>
        <p:grpSp>
          <p:nvGrpSpPr>
            <p:cNvPr id="76" name="Group 50"/>
            <p:cNvGrpSpPr>
              <a:grpSpLocks/>
            </p:cNvGrpSpPr>
            <p:nvPr/>
          </p:nvGrpSpPr>
          <p:grpSpPr bwMode="auto">
            <a:xfrm>
              <a:off x="4727576" y="4221163"/>
              <a:ext cx="588963" cy="508000"/>
              <a:chOff x="2464" y="4320"/>
              <a:chExt cx="528" cy="457"/>
            </a:xfrm>
          </p:grpSpPr>
          <p:pic>
            <p:nvPicPr>
              <p:cNvPr id="113" name="Picture 21"/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" name="TextBox 36"/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77" name="Group 50"/>
            <p:cNvGrpSpPr>
              <a:grpSpLocks/>
            </p:cNvGrpSpPr>
            <p:nvPr/>
          </p:nvGrpSpPr>
          <p:grpSpPr bwMode="auto">
            <a:xfrm>
              <a:off x="7896226" y="4221163"/>
              <a:ext cx="588963" cy="508000"/>
              <a:chOff x="2464" y="4320"/>
              <a:chExt cx="528" cy="457"/>
            </a:xfrm>
          </p:grpSpPr>
          <p:pic>
            <p:nvPicPr>
              <p:cNvPr id="111" name="Picture 21"/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" name="TextBox 36"/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78" name="Group 44"/>
            <p:cNvGrpSpPr>
              <a:grpSpLocks/>
            </p:cNvGrpSpPr>
            <p:nvPr/>
          </p:nvGrpSpPr>
          <p:grpSpPr bwMode="auto">
            <a:xfrm>
              <a:off x="7608888" y="1196975"/>
              <a:ext cx="857250" cy="768350"/>
              <a:chOff x="2992" y="2200"/>
              <a:chExt cx="768" cy="688"/>
            </a:xfrm>
          </p:grpSpPr>
          <p:pic>
            <p:nvPicPr>
              <p:cNvPr id="109" name="Picture 1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2" y="2200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TextBox 21"/>
              <p:cNvSpPr txBox="1">
                <a:spLocks noChangeArrowheads="1"/>
              </p:cNvSpPr>
              <p:nvPr/>
            </p:nvSpPr>
            <p:spPr bwMode="auto">
              <a:xfrm>
                <a:off x="2992" y="2658"/>
                <a:ext cx="76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 dirty="0">
                    <a:solidFill>
                      <a:srgbClr val="0D0D0D"/>
                    </a:solidFill>
                  </a:rPr>
                  <a:t>Company</a:t>
                </a:r>
              </a:p>
            </p:txBody>
          </p:sp>
        </p:grpSp>
        <p:cxnSp>
          <p:nvCxnSpPr>
            <p:cNvPr id="79" name="Curved Connector 16"/>
            <p:cNvCxnSpPr/>
            <p:nvPr/>
          </p:nvCxnSpPr>
          <p:spPr>
            <a:xfrm flipV="1">
              <a:off x="6311900" y="1268414"/>
              <a:ext cx="1296988" cy="2205037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16"/>
            <p:cNvCxnSpPr/>
            <p:nvPr/>
          </p:nvCxnSpPr>
          <p:spPr>
            <a:xfrm>
              <a:off x="8399463" y="1268414"/>
              <a:ext cx="1441450" cy="2232025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16"/>
            <p:cNvCxnSpPr/>
            <p:nvPr/>
          </p:nvCxnSpPr>
          <p:spPr>
            <a:xfrm flipH="1">
              <a:off x="6743700" y="1844676"/>
              <a:ext cx="865188" cy="1655763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urved Connector 16"/>
            <p:cNvCxnSpPr/>
            <p:nvPr/>
          </p:nvCxnSpPr>
          <p:spPr>
            <a:xfrm flipH="1" flipV="1">
              <a:off x="8399464" y="1916114"/>
              <a:ext cx="973137" cy="1584325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54"/>
            <p:cNvGrpSpPr>
              <a:grpSpLocks/>
            </p:cNvGrpSpPr>
            <p:nvPr/>
          </p:nvGrpSpPr>
          <p:grpSpPr bwMode="auto">
            <a:xfrm>
              <a:off x="7391401" y="2205039"/>
              <a:ext cx="504825" cy="467403"/>
              <a:chOff x="4576" y="3360"/>
              <a:chExt cx="528" cy="512"/>
            </a:xfrm>
          </p:grpSpPr>
          <p:pic>
            <p:nvPicPr>
              <p:cNvPr id="107" name="Picture 20"/>
              <p:cNvPicPr preferRelativeResize="0"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" y="3360"/>
                <a:ext cx="27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TextBox 34"/>
              <p:cNvSpPr txBox="1">
                <a:spLocks noChangeArrowheads="1"/>
              </p:cNvSpPr>
              <p:nvPr/>
            </p:nvSpPr>
            <p:spPr bwMode="auto">
              <a:xfrm>
                <a:off x="4576" y="3666"/>
                <a:ext cx="528" cy="2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exposure</a:t>
                </a:r>
              </a:p>
            </p:txBody>
          </p:sp>
        </p:grpSp>
        <p:grpSp>
          <p:nvGrpSpPr>
            <p:cNvPr id="84" name="Group 49"/>
            <p:cNvGrpSpPr>
              <a:grpSpLocks/>
            </p:cNvGrpSpPr>
            <p:nvPr/>
          </p:nvGrpSpPr>
          <p:grpSpPr bwMode="auto">
            <a:xfrm>
              <a:off x="7032625" y="2708276"/>
              <a:ext cx="647700" cy="473075"/>
              <a:chOff x="3040" y="4288"/>
              <a:chExt cx="720" cy="532"/>
            </a:xfrm>
          </p:grpSpPr>
          <p:pic>
            <p:nvPicPr>
              <p:cNvPr id="105" name="Picture 22"/>
              <p:cNvPicPr preferRelativeResize="0"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2" y="4288"/>
                <a:ext cx="336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TextBox 37"/>
              <p:cNvSpPr txBox="1">
                <a:spLocks noChangeArrowheads="1"/>
              </p:cNvSpPr>
              <p:nvPr/>
            </p:nvSpPr>
            <p:spPr bwMode="auto">
              <a:xfrm>
                <a:off x="3040" y="4608"/>
                <a:ext cx="72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minder geld</a:t>
                </a:r>
              </a:p>
            </p:txBody>
          </p:sp>
        </p:grpSp>
        <p:grpSp>
          <p:nvGrpSpPr>
            <p:cNvPr id="85" name="Group 51"/>
            <p:cNvGrpSpPr>
              <a:grpSpLocks/>
            </p:cNvGrpSpPr>
            <p:nvPr/>
          </p:nvGrpSpPr>
          <p:grpSpPr bwMode="auto">
            <a:xfrm>
              <a:off x="6672264" y="1700216"/>
              <a:ext cx="503237" cy="406779"/>
              <a:chOff x="2464" y="3408"/>
              <a:chExt cx="528" cy="482"/>
            </a:xfrm>
          </p:grpSpPr>
          <p:pic>
            <p:nvPicPr>
              <p:cNvPr id="103" name="Picture 17"/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TextBox 30"/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box</a:t>
                </a:r>
              </a:p>
            </p:txBody>
          </p:sp>
        </p:grpSp>
        <p:grpSp>
          <p:nvGrpSpPr>
            <p:cNvPr id="86" name="Group 51"/>
            <p:cNvGrpSpPr>
              <a:grpSpLocks/>
            </p:cNvGrpSpPr>
            <p:nvPr/>
          </p:nvGrpSpPr>
          <p:grpSpPr bwMode="auto">
            <a:xfrm>
              <a:off x="9264651" y="2205038"/>
              <a:ext cx="588963" cy="476250"/>
              <a:chOff x="2464" y="3408"/>
              <a:chExt cx="528" cy="427"/>
            </a:xfrm>
          </p:grpSpPr>
          <p:pic>
            <p:nvPicPr>
              <p:cNvPr id="101" name="Picture 17"/>
              <p:cNvPicPr preferRelativeResize="0"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0" y="3408"/>
                <a:ext cx="336" cy="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30"/>
              <p:cNvSpPr txBox="1">
                <a:spLocks noChangeArrowheads="1"/>
              </p:cNvSpPr>
              <p:nvPr/>
            </p:nvSpPr>
            <p:spPr bwMode="auto">
              <a:xfrm>
                <a:off x="2464" y="3667"/>
                <a:ext cx="52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box</a:t>
                </a:r>
              </a:p>
            </p:txBody>
          </p:sp>
        </p:grpSp>
        <p:grpSp>
          <p:nvGrpSpPr>
            <p:cNvPr id="87" name="Group 50"/>
            <p:cNvGrpSpPr>
              <a:grpSpLocks/>
            </p:cNvGrpSpPr>
            <p:nvPr/>
          </p:nvGrpSpPr>
          <p:grpSpPr bwMode="auto">
            <a:xfrm>
              <a:off x="8472488" y="2565404"/>
              <a:ext cx="373062" cy="414515"/>
              <a:chOff x="2464" y="4320"/>
              <a:chExt cx="528" cy="528"/>
            </a:xfrm>
          </p:grpSpPr>
          <p:pic>
            <p:nvPicPr>
              <p:cNvPr id="99" name="Picture 21"/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TextBox 36"/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cxnSp>
          <p:nvCxnSpPr>
            <p:cNvPr id="88" name="Curved Connector 16"/>
            <p:cNvCxnSpPr/>
            <p:nvPr/>
          </p:nvCxnSpPr>
          <p:spPr>
            <a:xfrm>
              <a:off x="6816725" y="4292601"/>
              <a:ext cx="0" cy="1368425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urved Connector 16"/>
            <p:cNvCxnSpPr/>
            <p:nvPr/>
          </p:nvCxnSpPr>
          <p:spPr>
            <a:xfrm flipV="1">
              <a:off x="6383338" y="4221163"/>
              <a:ext cx="0" cy="1439862"/>
            </a:xfrm>
            <a:prstGeom prst="straightConnector1">
              <a:avLst/>
            </a:prstGeom>
            <a:ln w="38100" cap="rnd">
              <a:solidFill>
                <a:schemeClr val="accent4">
                  <a:lumMod val="95000"/>
                  <a:lumOff val="5000"/>
                </a:schemeClr>
              </a:solidFill>
              <a:round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44"/>
            <p:cNvGrpSpPr>
              <a:grpSpLocks/>
            </p:cNvGrpSpPr>
            <p:nvPr/>
          </p:nvGrpSpPr>
          <p:grpSpPr bwMode="auto">
            <a:xfrm>
              <a:off x="6240463" y="5661025"/>
              <a:ext cx="857250" cy="768350"/>
              <a:chOff x="2992" y="2200"/>
              <a:chExt cx="768" cy="688"/>
            </a:xfrm>
          </p:grpSpPr>
          <p:pic>
            <p:nvPicPr>
              <p:cNvPr id="97" name="Picture 1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2" y="2200"/>
                <a:ext cx="688" cy="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TextBox 21"/>
              <p:cNvSpPr txBox="1">
                <a:spLocks noChangeArrowheads="1"/>
              </p:cNvSpPr>
              <p:nvPr/>
            </p:nvSpPr>
            <p:spPr bwMode="auto">
              <a:xfrm>
                <a:off x="2992" y="2658"/>
                <a:ext cx="768" cy="1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4291" tIns="32146" rIns="64291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Adverteerder</a:t>
                </a:r>
              </a:p>
            </p:txBody>
          </p:sp>
        </p:grpSp>
        <p:grpSp>
          <p:nvGrpSpPr>
            <p:cNvPr id="91" name="Group 50"/>
            <p:cNvGrpSpPr>
              <a:grpSpLocks/>
            </p:cNvGrpSpPr>
            <p:nvPr/>
          </p:nvGrpSpPr>
          <p:grpSpPr bwMode="auto">
            <a:xfrm>
              <a:off x="6816726" y="4724400"/>
              <a:ext cx="588963" cy="509588"/>
              <a:chOff x="2464" y="4320"/>
              <a:chExt cx="528" cy="457"/>
            </a:xfrm>
          </p:grpSpPr>
          <p:pic>
            <p:nvPicPr>
              <p:cNvPr id="95" name="Picture 21"/>
              <p:cNvPicPr preferRelativeResize="0"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" y="4320"/>
                <a:ext cx="36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TextBox 36"/>
              <p:cNvSpPr txBox="1">
                <a:spLocks noChangeArrowheads="1"/>
              </p:cNvSpPr>
              <p:nvPr/>
            </p:nvSpPr>
            <p:spPr bwMode="auto">
              <a:xfrm>
                <a:off x="2464" y="4608"/>
                <a:ext cx="528" cy="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geld</a:t>
                </a:r>
              </a:p>
            </p:txBody>
          </p:sp>
        </p:grpSp>
        <p:grpSp>
          <p:nvGrpSpPr>
            <p:cNvPr id="92" name="Group 54"/>
            <p:cNvGrpSpPr>
              <a:grpSpLocks/>
            </p:cNvGrpSpPr>
            <p:nvPr/>
          </p:nvGrpSpPr>
          <p:grpSpPr bwMode="auto">
            <a:xfrm>
              <a:off x="5880100" y="4724402"/>
              <a:ext cx="503238" cy="468206"/>
              <a:chOff x="4576" y="3360"/>
              <a:chExt cx="528" cy="511"/>
            </a:xfrm>
          </p:grpSpPr>
          <p:pic>
            <p:nvPicPr>
              <p:cNvPr id="93" name="Picture 20"/>
              <p:cNvPicPr preferRelativeResize="0"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" y="3360"/>
                <a:ext cx="272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TextBox 34"/>
              <p:cNvSpPr txBox="1">
                <a:spLocks noChangeArrowheads="1"/>
              </p:cNvSpPr>
              <p:nvPr/>
            </p:nvSpPr>
            <p:spPr bwMode="auto">
              <a:xfrm>
                <a:off x="4576" y="3666"/>
                <a:ext cx="528" cy="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656" tIns="32146" rIns="12656" bIns="32146">
                <a:spAutoFit/>
              </a:bodyPr>
              <a:lstStyle>
                <a:lvl1pPr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1pPr>
                <a:lvl2pPr marL="742950" indent="-28575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2pPr>
                <a:lvl3pPr marL="11430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3pPr>
                <a:lvl4pPr marL="16002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4pPr>
                <a:lvl5pPr marL="2057400" indent="-228600" defTabSz="642938"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5pPr>
                <a:lvl6pPr marL="25146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6pPr>
                <a:lvl7pPr marL="29718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7pPr>
                <a:lvl8pPr marL="34290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8pPr>
                <a:lvl9pPr marL="3886200" indent="-228600" defTabSz="6429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rgbClr val="000000"/>
                    </a:solidFill>
                    <a:latin typeface="Gill Sans" pitchFamily="6" charset="0"/>
                    <a:ea typeface="ヒラギノ角ゴ ProN W3" pitchFamily="6" charset="-128"/>
                    <a:sym typeface="Gill Sans" pitchFamily="6" charset="0"/>
                  </a:defRPr>
                </a:lvl9pPr>
              </a:lstStyle>
              <a:p>
                <a:pPr algn="ctr" eaLnBrk="1" hangingPunct="1"/>
                <a:r>
                  <a:rPr lang="en-US" altLang="nl-BE" sz="800">
                    <a:solidFill>
                      <a:srgbClr val="0D0D0D"/>
                    </a:solidFill>
                  </a:rPr>
                  <a:t>exposure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807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28434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Toekomstplannen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pic>
        <p:nvPicPr>
          <p:cNvPr id="7" name="Tijdelijke aanduiding voor inhoud 9"/>
          <p:cNvPicPr>
            <a:picLocks noChangeAspect="1"/>
          </p:cNvPicPr>
          <p:nvPr/>
        </p:nvPicPr>
        <p:blipFill rotWithShape="1">
          <a:blip r:embed="rId5"/>
          <a:srcRect l="10187" t="12684" r="9540" b="13851"/>
          <a:stretch/>
        </p:blipFill>
        <p:spPr>
          <a:xfrm>
            <a:off x="9083611" y="2219795"/>
            <a:ext cx="1482680" cy="1685030"/>
          </a:xfrm>
          <a:prstGeom prst="rect">
            <a:avLst/>
          </a:prstGeom>
        </p:spPr>
      </p:pic>
      <p:pic>
        <p:nvPicPr>
          <p:cNvPr id="8" name="Afbeelding 5"/>
          <p:cNvPicPr>
            <a:picLocks noChangeAspect="1"/>
          </p:cNvPicPr>
          <p:nvPr/>
        </p:nvPicPr>
        <p:blipFill rotWithShape="1">
          <a:blip r:embed="rId6"/>
          <a:srcRect b="4609"/>
          <a:stretch/>
        </p:blipFill>
        <p:spPr>
          <a:xfrm>
            <a:off x="6833628" y="4374916"/>
            <a:ext cx="2787972" cy="1269384"/>
          </a:xfrm>
          <a:prstGeom prst="rect">
            <a:avLst/>
          </a:prstGeom>
        </p:spPr>
      </p:pic>
      <p:pic>
        <p:nvPicPr>
          <p:cNvPr id="9" name="Afbeelding 6"/>
          <p:cNvPicPr>
            <a:picLocks noChangeAspect="1"/>
          </p:cNvPicPr>
          <p:nvPr/>
        </p:nvPicPr>
        <p:blipFill rotWithShape="1">
          <a:blip r:embed="rId7"/>
          <a:srcRect t="9202" r="972"/>
          <a:stretch/>
        </p:blipFill>
        <p:spPr>
          <a:xfrm>
            <a:off x="2036852" y="4395370"/>
            <a:ext cx="3724322" cy="1283146"/>
          </a:xfrm>
          <a:prstGeom prst="rect">
            <a:avLst/>
          </a:prstGeom>
        </p:spPr>
      </p:pic>
      <p:pic>
        <p:nvPicPr>
          <p:cNvPr id="10" name="Afbeelding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1339" y="2195112"/>
            <a:ext cx="1865262" cy="164143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9A1C99D-088A-CA49-8C1D-6EF225F53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69" y="2247062"/>
            <a:ext cx="2536194" cy="16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" t="33959" r="-1235" b="34166"/>
          <a:stretch/>
        </p:blipFill>
        <p:spPr>
          <a:xfrm>
            <a:off x="-1" y="-284345"/>
            <a:ext cx="12387943" cy="67536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financiën doorstart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6291" y="-15717"/>
            <a:ext cx="1629379" cy="16293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583396C-6AE2-9C41-8077-00D9593D28C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16" y="2015732"/>
            <a:ext cx="7046418" cy="39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5905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Galerie</Template>
  <TotalTime>2173</TotalTime>
  <Words>91</Words>
  <Application>Microsoft Macintosh PowerPoint</Application>
  <PresentationFormat>Breedbeeld</PresentationFormat>
  <Paragraphs>59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ヒラギノ角ゴ ProN W3</vt:lpstr>
      <vt:lpstr>Arial</vt:lpstr>
      <vt:lpstr>Calibri</vt:lpstr>
      <vt:lpstr>Gill Sans</vt:lpstr>
      <vt:lpstr>Gill Sans MT</vt:lpstr>
      <vt:lpstr>Galerie</vt:lpstr>
      <vt:lpstr>Woodified</vt:lpstr>
      <vt:lpstr>promofilmke</vt:lpstr>
      <vt:lpstr>Unique selling point</vt:lpstr>
      <vt:lpstr>Huidige financiën</vt:lpstr>
      <vt:lpstr>Huidige financiën</vt:lpstr>
      <vt:lpstr>Huidig business model</vt:lpstr>
      <vt:lpstr>Business model doorstart</vt:lpstr>
      <vt:lpstr>Toekomstplannen</vt:lpstr>
      <vt:lpstr>financiën doorstart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Woodified</dc:title>
  <dc:creator>De Roeck Lennert</dc:creator>
  <cp:lastModifiedBy>De Roeck Lennert</cp:lastModifiedBy>
  <cp:revision>45</cp:revision>
  <dcterms:created xsi:type="dcterms:W3CDTF">2018-03-27T16:52:23Z</dcterms:created>
  <dcterms:modified xsi:type="dcterms:W3CDTF">2018-04-25T16:01:48Z</dcterms:modified>
</cp:coreProperties>
</file>